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2" r:id="rId1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6B5E6-1B29-4B76-BC60-2FFA780C9C67}" type="datetimeFigureOut">
              <a:rPr lang="de-DE" smtClean="0"/>
              <a:t>13.06.2021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2C303-4B7C-4AB3-91B8-033E563835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576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78F44-C67D-4CE5-B64A-69B171196030}" type="datetime1">
              <a:rPr lang="de-DE" smtClean="0"/>
              <a:t>13.06.2021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056EF-9A60-4461-B2B9-998BE497E102}" type="datetime1">
              <a:rPr lang="de-DE" smtClean="0"/>
              <a:t>13.06.2021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63A8-2E7E-47C3-BE67-7551E4CB836C}" type="datetime1">
              <a:rPr lang="de-DE" smtClean="0"/>
              <a:t>13.06.2021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C9E7E-059A-4530-88B5-AE61B6D75CD9}" type="datetime1">
              <a:rPr lang="de-DE" smtClean="0"/>
              <a:t>13.06.2021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D9A3-58A0-418E-906B-32D9889055B9}" type="datetime1">
              <a:rPr lang="de-DE" smtClean="0"/>
              <a:t>13.06.2021</a:t>
            </a:fld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4411-4332-4870-A66D-E23ACE137443}" type="datetime1">
              <a:rPr lang="de-DE" smtClean="0"/>
              <a:t>13.06.2021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DBB4-0A78-44D2-A850-A20A92445A53}" type="datetime1">
              <a:rPr lang="de-DE" smtClean="0"/>
              <a:t>13.06.2021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EDBA-2F41-48AA-B80C-9E8D18AE0C08}" type="datetime1">
              <a:rPr lang="de-DE" smtClean="0"/>
              <a:t>13.06.2021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9148-734F-48AB-8DC8-4FAA97C75536}" type="datetime1">
              <a:rPr lang="de-DE" smtClean="0"/>
              <a:t>13.06.2021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BE1C7-A0DC-4FCE-8A7C-EDA40D0EB17C}" type="datetime1">
              <a:rPr lang="de-DE" smtClean="0"/>
              <a:t>13.06.2021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A4FC-7DC1-4958-9E57-0F52CE9E5A4F}" type="datetime1">
              <a:rPr lang="de-DE" smtClean="0"/>
              <a:t>13.06.2021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01F6120-AEEA-4439-91B4-1263CAE83767}" type="datetime1">
              <a:rPr lang="de-DE" smtClean="0"/>
              <a:t>13.06.2021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de-DE"/>
              <a:t>SS 2021 - O. Hardt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19218132-0EF4-4DA8-8401-5A4E7497472E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Stand 2021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300" dirty="0"/>
              <a:t>Jahresabschlussanalyse anhand von Kennzahlen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2C68E1-88BC-4947-81A7-A30DC8B6F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0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2"/>
    </mc:Choice>
    <mc:Fallback>
      <p:transition spd="slow" advTm="13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Return on Investment (ROI)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114300" indent="0">
                  <a:buNone/>
                </a:pPr>
                <a:endParaRPr lang="de-DE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𝑈𝑚𝑠𝑎𝑡𝑧𝑟𝑒𝑛𝑡𝑎𝑏𝑖𝑙𝑖𝑡</m:t>
                      </m:r>
                      <m:r>
                        <a:rPr lang="de-DE" b="0" i="1" smtClean="0">
                          <a:latin typeface="Cambria Math"/>
                        </a:rPr>
                        <m:t>ä</m:t>
                      </m:r>
                      <m:r>
                        <a:rPr lang="de-DE" b="0" i="1" smtClean="0">
                          <a:latin typeface="Cambria Math"/>
                        </a:rPr>
                        <m:t>𝑡</m:t>
                      </m:r>
                      <m:r>
                        <a:rPr lang="de-DE" b="0" i="1" smtClean="0">
                          <a:latin typeface="Cambria Math"/>
                        </a:rPr>
                        <m:t> ∗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𝑈𝑚𝑠𝑎𝑡𝑧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𝐺𝑒𝑠𝑎𝑚𝑡𝑘𝑎𝑝𝑖𝑡𝑎𝑙</m:t>
                          </m:r>
                        </m:den>
                      </m:f>
                      <m:r>
                        <a:rPr lang="de-DE" b="0" i="1" smtClean="0">
                          <a:latin typeface="Cambria Math"/>
                        </a:rPr>
                        <m:t>𝑖𝑛</m:t>
                      </m:r>
                      <m:r>
                        <a:rPr lang="de-DE" b="0" i="1" smtClean="0">
                          <a:latin typeface="Cambria Math"/>
                        </a:rPr>
                        <m:t> %</m:t>
                      </m:r>
                    </m:oMath>
                  </m:oMathPara>
                </a14:m>
                <a:endParaRPr lang="de-DE" b="0" dirty="0"/>
              </a:p>
              <a:p>
                <a:pPr marL="114300" indent="0">
                  <a:buNone/>
                </a:pPr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  <a:p>
                <a:pPr marL="114300" indent="0">
                  <a:buNone/>
                </a:pPr>
                <a:r>
                  <a:rPr lang="de-DE" dirty="0"/>
                  <a:t>EXTREM branchenabhängig (für Industrie geringer als für Handel oder Banken)</a:t>
                </a:r>
              </a:p>
              <a:p>
                <a:pPr marL="114300" indent="0">
                  <a:buNone/>
                </a:pPr>
                <a:r>
                  <a:rPr lang="de-DE" dirty="0"/>
                  <a:t>Vorteil gegenüber Umsatzrentabilität und Gesamtkapitalrentabilität: Veränderungen treten besser hervor, Mehrjahresvergleiche werden vereinfacht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5" name="Pfeil nach oben 4"/>
          <p:cNvSpPr/>
          <p:nvPr/>
        </p:nvSpPr>
        <p:spPr>
          <a:xfrm>
            <a:off x="5256076" y="2780928"/>
            <a:ext cx="792088" cy="720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283968" y="358406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/>
              <a:t>Umschlagshäufigkeit des Gesamtkapitals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D1252B-8048-4EDE-9A65-E4607DA60F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183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838"/>
    </mc:Choice>
    <mc:Fallback>
      <p:transition spd="slow" advTm="126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Kapitalstruktur -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14300" indent="0">
                  <a:buNone/>
                </a:pPr>
                <a:r>
                  <a:rPr lang="de-DE" sz="2800" dirty="0"/>
                  <a:t>Eigenkapitalquote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/>
                          </a:rPr>
                          <m:t>𝐸𝑖𝑔𝑒𝑛𝑘𝑎𝑝𝑖𝑡𝑎𝑙</m:t>
                        </m:r>
                      </m:num>
                      <m:den>
                        <m:r>
                          <a:rPr lang="de-DE" sz="2800" b="0" i="1" smtClean="0">
                            <a:latin typeface="Cambria Math"/>
                          </a:rPr>
                          <m:t>𝐺𝑒𝑠𝑎𝑚𝑡𝑘𝑎𝑝𝑖𝑡𝑎𝑙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/>
                          </a:rPr>
                          <m:t>𝑖𝑛</m:t>
                        </m:r>
                        <m:r>
                          <a:rPr lang="de-DE" sz="2800" b="0" i="1" smtClean="0">
                            <a:latin typeface="Cambria Math"/>
                          </a:rPr>
                          <m:t> %</m:t>
                        </m:r>
                      </m:e>
                    </m:d>
                  </m:oMath>
                </a14:m>
                <a:endParaRPr lang="de-DE" sz="2800" b="0" dirty="0"/>
              </a:p>
              <a:p>
                <a:pPr marL="114300" indent="0">
                  <a:buNone/>
                </a:pPr>
                <a:endParaRPr lang="de-DE" sz="2800" b="0" dirty="0"/>
              </a:p>
              <a:p>
                <a:pPr lvl="1"/>
                <a:r>
                  <a:rPr lang="de-DE" sz="2800" dirty="0"/>
                  <a:t>Zielwert in Industrieunternehmen &gt; 15%, ansonsten wird es „wirklich eng“</a:t>
                </a:r>
              </a:p>
              <a:p>
                <a:pPr lvl="1"/>
                <a:r>
                  <a:rPr lang="de-DE" sz="2800" dirty="0"/>
                  <a:t>Ideal bei Unternehmen des sekundären Sektors: 35 – 45% (angesichts der günstigen Zinsen momentan eher geringer)</a:t>
                </a:r>
              </a:p>
              <a:p>
                <a:pPr lvl="1"/>
                <a:r>
                  <a:rPr lang="de-DE" sz="2800" b="0" dirty="0"/>
                  <a:t>Bei hoher</a:t>
                </a:r>
                <a:r>
                  <a:rPr lang="de-DE" sz="2800" dirty="0"/>
                  <a:t> Anlagenintensität sollte dieser Wert größer sein (vgl. Anlagendeckung)</a:t>
                </a:r>
              </a:p>
              <a:p>
                <a:pPr lvl="1"/>
                <a:r>
                  <a:rPr lang="de-DE" sz="2800" dirty="0"/>
                  <a:t>Bei Banken bedeutend niedriger (Kapital besteht überwiegend aus Kundeneinlagen, also Fremdkapital)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t="-1255" r="-14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00CDA2-88CF-4187-98E2-6178778C3B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089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943"/>
    </mc:Choice>
    <mc:Fallback>
      <p:transition spd="slow" advTm="148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Kapitalstruktur -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sz="2800" dirty="0"/>
                  <a:t>Fremdkapitalquote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/>
                          </a:rPr>
                          <m:t>𝐹𝑟𝑒𝑚𝑑𝑘𝑎𝑝𝑖𝑡𝑎𝑙</m:t>
                        </m:r>
                      </m:num>
                      <m:den>
                        <m:r>
                          <a:rPr lang="de-DE" sz="2800" i="1">
                            <a:latin typeface="Cambria Math"/>
                          </a:rPr>
                          <m:t>𝐺𝑒𝑠𝑎𝑚𝑡𝑘𝑎𝑝𝑖𝑡𝑎𝑙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i="1">
                            <a:latin typeface="Cambria Math"/>
                          </a:rPr>
                          <m:t>𝑖𝑛</m:t>
                        </m:r>
                        <m:r>
                          <a:rPr lang="de-DE" sz="2800" i="1">
                            <a:latin typeface="Cambria Math"/>
                          </a:rPr>
                          <m:t> %</m:t>
                        </m:r>
                      </m:e>
                    </m:d>
                  </m:oMath>
                </a14:m>
                <a:endParaRPr lang="de-DE" sz="2800" dirty="0"/>
              </a:p>
              <a:p>
                <a:pPr marL="114300" indent="0">
                  <a:buNone/>
                </a:pPr>
                <a:endParaRPr lang="de-DE" sz="2800" dirty="0"/>
              </a:p>
              <a:p>
                <a:pPr lvl="1"/>
                <a:r>
                  <a:rPr lang="de-DE" sz="2800" dirty="0"/>
                  <a:t> dient dazu, das Kapitalrisiko zu beurteilen </a:t>
                </a:r>
              </a:p>
              <a:p>
                <a:pPr lvl="1"/>
                <a:r>
                  <a:rPr lang="de-DE" sz="2800" dirty="0"/>
                  <a:t>bei steigendem kurz-, mittel- oder langfristigem Fremdkapital werden Neuaufnahmen von Krediten schwieriger </a:t>
                </a:r>
              </a:p>
              <a:p>
                <a:pPr lvl="1"/>
                <a:r>
                  <a:rPr lang="de-DE" sz="2800" dirty="0"/>
                  <a:t>Risiko der Kündigung von Krediten steigt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F52BD1-CBE3-4EEC-9008-EFB53B9521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227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09"/>
    </mc:Choice>
    <mc:Fallback>
      <p:transition spd="slow" advTm="97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6DF17-4467-42A4-97CC-A6CF6352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Kapitalstruktur - III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D63C7C-2EB0-457B-901F-FC61ADA7C6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Verschuldungsgrad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i="1">
                            <a:latin typeface="Cambria Math"/>
                          </a:rPr>
                          <m:t>𝐹𝑟𝑒𝑚𝑑𝑘𝑎𝑝𝑖𝑡𝑎𝑙</m:t>
                        </m:r>
                      </m:num>
                      <m:den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𝐸𝑖𝑔𝑒𝑛𝑘𝑎𝑝𝑖𝑡𝑎𝑙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/>
                          </a:rPr>
                          <m:t>𝑖𝑛</m:t>
                        </m:r>
                        <m:r>
                          <a:rPr lang="de-DE" sz="2400" i="1">
                            <a:latin typeface="Cambria Math"/>
                          </a:rPr>
                          <m:t> %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dirty="0"/>
                  <a:t>Gibt an, zu wie viel % das Unternehmen in Relation zum EK „verschuldet“ ist</a:t>
                </a:r>
              </a:p>
              <a:p>
                <a:r>
                  <a:rPr lang="de-DE" dirty="0"/>
                  <a:t>V = 200% bedeutet, dass im Unternehmen doppelt so viel FK wie EK vorhanden ist (also EK-Quote von 33,3%)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5D63C7C-2EB0-457B-901F-FC61ADA7C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1AA449-5E2D-4D8B-9A58-4C217E06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5B1E11-6E51-4529-8BDF-691CF038EB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1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86"/>
    </mc:Choice>
    <mc:Fallback>
      <p:transition spd="slow" advTm="84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Anlagendeckung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Bei Unternehmen mit hohem Anteil an Sachanlagen wichtig</a:t>
                </a:r>
              </a:p>
              <a:p>
                <a:r>
                  <a:rPr lang="de-DE" dirty="0"/>
                  <a:t>Basis: </a:t>
                </a:r>
                <a:r>
                  <a:rPr lang="de-DE" b="1" i="1" dirty="0"/>
                  <a:t>Goldene Finanzierungsregel</a:t>
                </a:r>
              </a:p>
              <a:p>
                <a:r>
                  <a:rPr lang="de-DE" dirty="0"/>
                  <a:t>Deckungsgrad I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𝐸𝐾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𝐴𝑛𝑙𝑎𝑔𝑒𝑣𝑒𝑟𝑚</m:t>
                        </m:r>
                        <m:r>
                          <a:rPr lang="de-DE" b="0" i="1" smtClean="0">
                            <a:latin typeface="Cambria Math"/>
                          </a:rPr>
                          <m:t>ö</m:t>
                        </m:r>
                        <m:r>
                          <a:rPr lang="de-DE" b="0" i="1" smtClean="0">
                            <a:latin typeface="Cambria Math"/>
                          </a:rPr>
                          <m:t>𝑔𝑒𝑛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𝑖𝑛</m:t>
                        </m:r>
                        <m:r>
                          <a:rPr lang="de-DE" b="0" i="1" smtClean="0">
                            <a:latin typeface="Cambria Math"/>
                          </a:rPr>
                          <m:t> %</m:t>
                        </m:r>
                      </m:e>
                    </m:d>
                  </m:oMath>
                </a14:m>
                <a:endParaRPr lang="de-DE" b="0" dirty="0"/>
              </a:p>
              <a:p>
                <a:endParaRPr lang="de-DE" dirty="0"/>
              </a:p>
              <a:p>
                <a:r>
                  <a:rPr lang="de-DE" dirty="0"/>
                  <a:t>Deckungsgrad II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𝐸𝐾</m:t>
                        </m:r>
                        <m:r>
                          <a:rPr lang="de-DE" b="0" i="1" smtClean="0">
                            <a:latin typeface="Cambria Math"/>
                          </a:rPr>
                          <m:t>+</m:t>
                        </m:r>
                        <m:r>
                          <a:rPr lang="de-DE" b="0" i="1" smtClean="0">
                            <a:latin typeface="Cambria Math"/>
                          </a:rPr>
                          <m:t>𝑙𝑎𝑛𝑔𝑓𝑟𝑖𝑠𝑡𝑖𝑔𝑒𝑠</m:t>
                        </m:r>
                        <m:r>
                          <a:rPr lang="de-DE" b="0" i="1" smtClean="0">
                            <a:latin typeface="Cambria Math"/>
                          </a:rPr>
                          <m:t> </m:t>
                        </m:r>
                        <m:r>
                          <a:rPr lang="de-DE" b="0" i="1" smtClean="0">
                            <a:latin typeface="Cambria Math"/>
                          </a:rPr>
                          <m:t>𝐹𝐾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𝐴𝑛𝑙𝑎𝑔𝑒𝑣𝑒𝑟𝑚</m:t>
                        </m:r>
                        <m:r>
                          <a:rPr lang="de-DE" b="0" i="1" smtClean="0">
                            <a:latin typeface="Cambria Math"/>
                          </a:rPr>
                          <m:t>ö</m:t>
                        </m:r>
                        <m:r>
                          <a:rPr lang="de-DE" b="0" i="1" smtClean="0">
                            <a:latin typeface="Cambria Math"/>
                          </a:rPr>
                          <m:t>𝑔𝑒𝑛</m:t>
                        </m:r>
                      </m:den>
                    </m:f>
                    <m:r>
                      <a:rPr lang="de-DE" b="0" i="1" smtClean="0">
                        <a:latin typeface="Cambria Math"/>
                      </a:rPr>
                      <m:t>[</m:t>
                    </m:r>
                    <m:r>
                      <a:rPr lang="de-DE" b="0" i="1" smtClean="0">
                        <a:latin typeface="Cambria Math"/>
                      </a:rPr>
                      <m:t>𝑖𝑛</m:t>
                    </m:r>
                    <m:r>
                      <a:rPr lang="de-DE" b="0" i="1" smtClean="0">
                        <a:latin typeface="Cambria Math"/>
                      </a:rPr>
                      <m:t> %]</m:t>
                    </m:r>
                  </m:oMath>
                </a14:m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  <a:p>
                <a:r>
                  <a:rPr lang="de-DE" dirty="0"/>
                  <a:t>Zielwert bei Deckung II auf jeden Fall über 100%, sonst u.U. Liquiditätsengpässe 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t="-1116" r="-1852" b="-15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95BF52F-1517-4406-AC16-7B9F5D56E6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4531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06"/>
    </mc:Choice>
    <mc:Fallback>
      <p:transition spd="slow" advTm="129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Cash Flow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Grundsatz: CF = Einzahlungen – Auszahlungen</a:t>
            </a:r>
          </a:p>
          <a:p>
            <a:r>
              <a:rPr lang="de-DE" dirty="0"/>
              <a:t>Indirekte Ermittlung: Gewinn + Abschreibung + Zuführung </a:t>
            </a:r>
            <a:r>
              <a:rPr lang="de-DE"/>
              <a:t>zu Rück-STELLUNGEN </a:t>
            </a:r>
            <a:r>
              <a:rPr lang="de-DE" dirty="0"/>
              <a:t>– Kredittilgung</a:t>
            </a:r>
          </a:p>
          <a:p>
            <a:r>
              <a:rPr lang="de-DE" dirty="0"/>
              <a:t>Zielwert: CF muss positiv sein, sonst Zahlungsengpässe</a:t>
            </a:r>
          </a:p>
          <a:p>
            <a:r>
              <a:rPr lang="de-DE" dirty="0"/>
              <a:t>ausreichende Liquidität ist eine hinreichende Nebenbedingung für die Geschäftstätigkeit</a:t>
            </a:r>
          </a:p>
          <a:p>
            <a:r>
              <a:rPr lang="de-DE" dirty="0"/>
              <a:t>Überliquidität: nicht genutzte Anlagemöglichkeiten</a:t>
            </a:r>
          </a:p>
          <a:p>
            <a:r>
              <a:rPr lang="de-DE" dirty="0"/>
              <a:t>Verfeinerung des CF durch Abgrenzung langfristiger Kredite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CB66AD-2C81-4133-9976-A1C3FB67E9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863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853"/>
    </mc:Choice>
    <mc:Fallback>
      <p:transition spd="slow" advTm="131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tun mit Kennzahlen?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Mehrjahresvergleiche</a:t>
            </a:r>
          </a:p>
          <a:p>
            <a:r>
              <a:rPr lang="de-DE" dirty="0"/>
              <a:t>Branchenvergleiche</a:t>
            </a:r>
          </a:p>
          <a:p>
            <a:r>
              <a:rPr lang="de-DE" dirty="0"/>
              <a:t>Entwicklungen darstellen</a:t>
            </a:r>
          </a:p>
          <a:p>
            <a:r>
              <a:rPr lang="de-DE" dirty="0"/>
              <a:t>Probleme/Aufbereitung: </a:t>
            </a:r>
          </a:p>
          <a:p>
            <a:pPr lvl="1"/>
            <a:r>
              <a:rPr lang="de-DE" dirty="0"/>
              <a:t>„Tricksereien“ wie eigenkapitalersetzende Gesellschafterdarlehen, partiarische Darlehen</a:t>
            </a:r>
          </a:p>
          <a:p>
            <a:pPr lvl="1"/>
            <a:r>
              <a:rPr lang="de-DE" dirty="0"/>
              <a:t>Abgrenzung der Begriffe „Gewinn“ und „ordentlicher Gewinn“ (sofern nicht in GuV getrennt ausgewiesen)</a:t>
            </a:r>
          </a:p>
          <a:p>
            <a:pPr lvl="1"/>
            <a:r>
              <a:rPr lang="de-DE" dirty="0"/>
              <a:t>Umgang mit Sonderpasten und Rückstellungen</a:t>
            </a:r>
          </a:p>
          <a:p>
            <a:pPr lvl="1"/>
            <a:r>
              <a:rPr lang="de-DE" dirty="0"/>
              <a:t>Bedeutung des Lageberichts</a:t>
            </a:r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9A5E16-2886-4243-A8BF-A72F33B884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739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48"/>
    </mc:Choice>
    <mc:Fallback>
      <p:transition spd="slow" advTm="132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475656" y="1412776"/>
            <a:ext cx="6336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Vielen Dank für Ihre Aufmerksamkeit – Haben Sie noch Fragen?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068286-021B-4139-8441-DDB272EEA0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641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34"/>
    </mc:Choice>
    <mc:Fallback>
      <p:transition spd="slow" advTm="42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Veranstaltung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Bedeutung der JA-Analyse</a:t>
            </a:r>
          </a:p>
          <a:p>
            <a:r>
              <a:rPr lang="de-DE" dirty="0"/>
              <a:t>GuV-Kennziffern (</a:t>
            </a:r>
            <a:r>
              <a:rPr lang="de-DE" dirty="0" err="1"/>
              <a:t>Rentabilitäten</a:t>
            </a:r>
            <a:r>
              <a:rPr lang="de-DE" dirty="0"/>
              <a:t>)</a:t>
            </a:r>
          </a:p>
          <a:p>
            <a:r>
              <a:rPr lang="de-DE" dirty="0"/>
              <a:t>Bilanzkennziffern</a:t>
            </a:r>
          </a:p>
          <a:p>
            <a:pPr lvl="1"/>
            <a:r>
              <a:rPr lang="de-DE" dirty="0"/>
              <a:t>EK- und FK-Quote</a:t>
            </a:r>
          </a:p>
          <a:p>
            <a:pPr lvl="1"/>
            <a:r>
              <a:rPr lang="de-DE" dirty="0"/>
              <a:t>Anlagendeckung</a:t>
            </a:r>
          </a:p>
          <a:p>
            <a:pPr lvl="1"/>
            <a:r>
              <a:rPr lang="de-DE" dirty="0"/>
              <a:t>Verschiedene Cash-Flow-Arten</a:t>
            </a:r>
          </a:p>
          <a:p>
            <a:r>
              <a:rPr lang="de-DE" dirty="0"/>
              <a:t>Auswertung</a:t>
            </a:r>
          </a:p>
          <a:p>
            <a:pPr lvl="1"/>
            <a:r>
              <a:rPr lang="de-DE" dirty="0"/>
              <a:t>Daten vergleichen</a:t>
            </a:r>
          </a:p>
          <a:p>
            <a:pPr lvl="1"/>
            <a:r>
              <a:rPr lang="de-DE" dirty="0"/>
              <a:t>„Schwachstellen“ erkennen </a:t>
            </a:r>
          </a:p>
          <a:p>
            <a:pPr lvl="1"/>
            <a:r>
              <a:rPr lang="de-DE" dirty="0"/>
              <a:t>Konsequenzen für potenzielle Anleger (Aktionäre) und Kreditgeber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C29580-12FF-4522-BCC6-6BAEC4EEBD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491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60"/>
    </mc:Choice>
    <mc:Fallback>
      <p:transition spd="slow" advTm="58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Bedeutung der JA-analyse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Unternehmen müssen vielfach extern bewertet werden von</a:t>
            </a:r>
          </a:p>
          <a:p>
            <a:pPr lvl="1"/>
            <a:r>
              <a:rPr lang="de-DE" dirty="0"/>
              <a:t>potenziellen Kreditgebern,</a:t>
            </a:r>
          </a:p>
          <a:p>
            <a:pPr lvl="1"/>
            <a:r>
              <a:rPr lang="de-DE" dirty="0"/>
              <a:t>potenziellen (dauerhaften) Geschäftspartnern,</a:t>
            </a:r>
          </a:p>
          <a:p>
            <a:pPr lvl="1"/>
            <a:r>
              <a:rPr lang="de-DE" dirty="0"/>
              <a:t>Anlegern (im weiteren Sinne, also auch von Aktienhändlern),</a:t>
            </a:r>
          </a:p>
          <a:p>
            <a:pPr lvl="1"/>
            <a:r>
              <a:rPr lang="de-DE" dirty="0"/>
              <a:t>Käufern des Unternehmens.</a:t>
            </a:r>
          </a:p>
          <a:p>
            <a:r>
              <a:rPr lang="de-DE" dirty="0"/>
              <a:t>Blick </a:t>
            </a:r>
            <a:r>
              <a:rPr lang="de-DE" dirty="0" err="1"/>
              <a:t>in‘s</a:t>
            </a:r>
            <a:r>
              <a:rPr lang="de-DE" dirty="0"/>
              <a:t> Unternehmen vielfach nicht möglich</a:t>
            </a:r>
          </a:p>
          <a:p>
            <a:r>
              <a:rPr lang="de-DE" dirty="0"/>
              <a:t>Lageberichte und Anhänge des Jahresabschlusses zum Teil nicht aussagekräftig genug.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17F253-5D01-415C-B2CD-0DB573BE92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54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40"/>
    </mc:Choice>
    <mc:Fallback>
      <p:transition spd="slow" advTm="108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 von Unternehmen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Reine JA-Vergleiche zwischen Unternehmen oft unzureichend</a:t>
            </a:r>
          </a:p>
          <a:p>
            <a:pPr lvl="1"/>
            <a:r>
              <a:rPr lang="de-DE" sz="2400" dirty="0"/>
              <a:t>Verschiedene Größen von Unternehmen</a:t>
            </a:r>
          </a:p>
          <a:p>
            <a:pPr lvl="1"/>
            <a:r>
              <a:rPr lang="de-DE" sz="2400" dirty="0"/>
              <a:t>Verschiedene Sortimente</a:t>
            </a:r>
          </a:p>
          <a:p>
            <a:pPr lvl="1"/>
            <a:r>
              <a:rPr lang="de-DE" sz="2400" dirty="0"/>
              <a:t>Produkte in unterschiedlichen Phasen des Produktlebenszyklus</a:t>
            </a:r>
          </a:p>
          <a:p>
            <a:pPr lvl="1"/>
            <a:endParaRPr lang="de-DE" sz="2400" dirty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F3B489-3680-4CE5-9CDD-1DAFA8E3D2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731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05"/>
    </mc:Choice>
    <mc:Fallback>
      <p:transition spd="slow" advTm="8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Kennzahlen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Können Unternehmen vergleichen</a:t>
            </a:r>
          </a:p>
          <a:p>
            <a:r>
              <a:rPr lang="de-DE" sz="3200" dirty="0"/>
              <a:t>Liefern durch Vergleich mit üblichen Branchenwerten Einschätzungen über</a:t>
            </a:r>
          </a:p>
          <a:p>
            <a:pPr lvl="2"/>
            <a:r>
              <a:rPr lang="de-DE" sz="3000" i="1" dirty="0"/>
              <a:t>Ertragslage</a:t>
            </a:r>
          </a:p>
          <a:p>
            <a:pPr lvl="2"/>
            <a:r>
              <a:rPr lang="de-DE" sz="3000" i="1" dirty="0"/>
              <a:t>Bonität</a:t>
            </a:r>
          </a:p>
          <a:p>
            <a:pPr lvl="2"/>
            <a:r>
              <a:rPr lang="de-DE" sz="3000" i="1" dirty="0"/>
              <a:t>Sonstige</a:t>
            </a:r>
            <a:r>
              <a:rPr lang="de-DE" sz="3000" dirty="0"/>
              <a:t> </a:t>
            </a:r>
            <a:r>
              <a:rPr lang="de-DE" sz="3000" i="1" dirty="0"/>
              <a:t>Sicherheiten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7C5DEE-AC37-4FB2-92CA-8FBDCEDB9F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187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42"/>
    </mc:Choice>
    <mc:Fallback>
      <p:transition spd="slow" advTm="42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GuV-kennziffern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 algn="ctr">
              <a:buNone/>
            </a:pPr>
            <a:r>
              <a:rPr lang="de-DE" sz="2800" dirty="0" err="1"/>
              <a:t>vd</a:t>
            </a:r>
            <a:r>
              <a:rPr lang="de-DE" sz="2800" dirty="0"/>
              <a:t>. </a:t>
            </a:r>
            <a:r>
              <a:rPr lang="de-DE" sz="2800" dirty="0" err="1"/>
              <a:t>Rentabilitäten</a:t>
            </a:r>
            <a:endParaRPr lang="de-DE" sz="2800" dirty="0"/>
          </a:p>
          <a:p>
            <a:r>
              <a:rPr lang="de-DE" sz="2800" dirty="0"/>
              <a:t>Grundregel:</a:t>
            </a:r>
          </a:p>
          <a:p>
            <a:endParaRPr lang="de-DE" sz="2800" dirty="0"/>
          </a:p>
          <a:p>
            <a:r>
              <a:rPr lang="de-DE" sz="2800" dirty="0"/>
              <a:t>Der GEWINN/JAHESÜBERSCHUSS wird in Relation zu einer als wichtig gewählten Bezugsgröße gesetzt</a:t>
            </a:r>
          </a:p>
          <a:p>
            <a:endParaRPr lang="de-DE" sz="2800" dirty="0"/>
          </a:p>
          <a:p>
            <a:r>
              <a:rPr lang="de-DE" sz="2800" dirty="0"/>
              <a:t>ERGEBNIS: RENTIERT sich Kapitaleinsatz? LOHNT er sich?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9A57F74-5091-4A9A-8549-FFD8694D7D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861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33"/>
    </mc:Choice>
    <mc:Fallback>
      <p:transition spd="slow" advTm="4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Rentabilität des Eigenkapitals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/>
                            </a:rPr>
                            <m:t>𝐺𝑒𝑤𝑖𝑛𝑛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/>
                            </a:rPr>
                            <m:t>𝐸𝐾</m:t>
                          </m:r>
                        </m:den>
                      </m:f>
                      <m:r>
                        <a:rPr lang="de-DE" sz="3200" b="0" i="1" smtClean="0">
                          <a:latin typeface="Cambria Math"/>
                        </a:rPr>
                        <m:t>[</m:t>
                      </m:r>
                      <m:r>
                        <a:rPr lang="de-DE" sz="3200" b="0" i="1" smtClean="0">
                          <a:latin typeface="Cambria Math"/>
                        </a:rPr>
                        <m:t>𝑖𝑛</m:t>
                      </m:r>
                      <m:r>
                        <a:rPr lang="de-DE" sz="3200" b="0" i="1" smtClean="0">
                          <a:latin typeface="Cambria Math"/>
                        </a:rPr>
                        <m:t> %]</m:t>
                      </m:r>
                    </m:oMath>
                  </m:oMathPara>
                </a14:m>
                <a:endParaRPr lang="de-DE" sz="3200" dirty="0"/>
              </a:p>
              <a:p>
                <a:r>
                  <a:rPr lang="de-DE" dirty="0"/>
                  <a:t>Verzinsung des eingesetzten EK in %</a:t>
                </a:r>
              </a:p>
              <a:p>
                <a:r>
                  <a:rPr lang="de-DE" dirty="0"/>
                  <a:t>Grundregel: je höher (im Branchenvergleich), desto besser ist das Unternehmen aufgestellt</a:t>
                </a:r>
              </a:p>
              <a:p>
                <a:r>
                  <a:rPr lang="de-DE" dirty="0"/>
                  <a:t>Niedrige EKR nicht zwingend schlecht =&gt; Mehrjahresvergleiche anstellen, Entwicklung beobachten</a:t>
                </a:r>
              </a:p>
              <a:p>
                <a:r>
                  <a:rPr lang="de-DE" dirty="0"/>
                  <a:t>Bei niedrigen FK-Zinsen kann die EKR durch Aufnahme zusätzlicher Kredite sogar </a:t>
                </a:r>
                <a:r>
                  <a:rPr lang="de-DE" b="1" i="1" dirty="0"/>
                  <a:t>ERHÖHT</a:t>
                </a:r>
                <a:r>
                  <a:rPr lang="de-DE" dirty="0"/>
                  <a:t> werden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r="-8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E9C7A9-29EA-4405-9BA8-265AA9AEE1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26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08"/>
    </mc:Choice>
    <mc:Fallback>
      <p:transition spd="slow" advTm="144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Rentabilität des Gesamtkapitals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de-DE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3800" b="0" i="1" smtClean="0">
                            <a:latin typeface="Cambria Math"/>
                          </a:rPr>
                          <m:t>𝐺𝑒𝑤𝑖𝑛𝑛</m:t>
                        </m:r>
                        <m:r>
                          <a:rPr lang="de-DE" sz="3800" b="0" i="1" smtClean="0">
                            <a:latin typeface="Cambria Math"/>
                          </a:rPr>
                          <m:t>+</m:t>
                        </m:r>
                        <m:r>
                          <a:rPr lang="de-DE" sz="3800" b="0" i="1" smtClean="0">
                            <a:latin typeface="Cambria Math"/>
                          </a:rPr>
                          <m:t>𝐹𝑟𝑒𝑚𝑑𝑘𝑎𝑝𝑖𝑡𝑎𝑙𝑧𝑖</m:t>
                        </m:r>
                        <m:r>
                          <a:rPr lang="de-DE" sz="3800" b="0" i="1" smtClean="0">
                            <a:latin typeface="Cambria Math"/>
                          </a:rPr>
                          <m:t>𝑛𝑠𝑒𝑛</m:t>
                        </m:r>
                      </m:num>
                      <m:den>
                        <m:r>
                          <a:rPr lang="de-DE" sz="3800" b="0" i="1" smtClean="0">
                            <a:latin typeface="Cambria Math"/>
                          </a:rPr>
                          <m:t>𝐺𝑒𝑠𝑎𝑚𝑡𝑘𝑎𝑝𝑖𝑡𝑎𝑙</m:t>
                        </m:r>
                      </m:den>
                    </m:f>
                  </m:oMath>
                </a14:m>
                <a:r>
                  <a:rPr lang="de-DE" sz="3600" dirty="0"/>
                  <a:t> [in %]</a:t>
                </a:r>
              </a:p>
              <a:p>
                <a:pPr marL="114300" indent="0" algn="ctr">
                  <a:buNone/>
                </a:pPr>
                <a:endParaRPr lang="de-DE" sz="3600" dirty="0"/>
              </a:p>
              <a:p>
                <a:pPr marL="114300" indent="0" algn="ctr">
                  <a:buNone/>
                </a:pPr>
                <a:endParaRPr lang="de-DE" sz="3600" dirty="0"/>
              </a:p>
              <a:p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Basis sind EK und FK (meist ohne Verbindlichkeiten gegenüber Lieferanten)</a:t>
                </a:r>
              </a:p>
              <a:p>
                <a:r>
                  <a:rPr lang="de-DE" dirty="0"/>
                  <a:t>Aussagefähiger als reine EKR</a:t>
                </a:r>
              </a:p>
              <a:p>
                <a:r>
                  <a:rPr lang="de-DE" dirty="0"/>
                  <a:t>Bewertung, wie effizient das GESAMTE Kapital eingesetzt wurde</a:t>
                </a:r>
              </a:p>
              <a:p>
                <a:r>
                  <a:rPr lang="de-DE" dirty="0"/>
                  <a:t>Zielwert der GKR [%] &gt; Fremdkapitalzinsen [%]</a:t>
                </a:r>
              </a:p>
              <a:p>
                <a:endParaRPr lang="de-DE" dirty="0"/>
              </a:p>
              <a:p>
                <a:pPr marL="11430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t="-18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sp>
        <p:nvSpPr>
          <p:cNvPr id="5" name="Pfeil nach oben 4"/>
          <p:cNvSpPr/>
          <p:nvPr/>
        </p:nvSpPr>
        <p:spPr>
          <a:xfrm>
            <a:off x="3650107" y="2528246"/>
            <a:ext cx="432048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1215868" y="3140968"/>
            <a:ext cx="5876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/>
              <a:t>FK-Zinsaufwand addieren, da er den Gewinn mindert, andererseits erwirtschaftet werden muss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7C5D775-5CFD-497D-9BED-ABA76388A5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5658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22"/>
    </mc:Choice>
    <mc:Fallback>
      <p:transition spd="slow" advTm="11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Umsatzrentabilität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/>
                            </a:rPr>
                            <m:t>"</m:t>
                          </m:r>
                          <m:r>
                            <a:rPr lang="de-DE" sz="2800" b="0" i="1" smtClean="0">
                              <a:latin typeface="Cambria Math"/>
                            </a:rPr>
                            <m:t>𝑜𝑟𝑑𝑒𝑛𝑡𝑙𝑖𝑐h𝑒𝑟</m:t>
                          </m:r>
                          <m:r>
                            <a:rPr lang="de-DE" sz="28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de-DE" sz="2800" b="0" i="1" smtClean="0">
                              <a:latin typeface="Cambria Math"/>
                            </a:rPr>
                            <m:t>𝐺𝑒𝑤𝑖𝑛𝑛</m:t>
                          </m:r>
                          <m:r>
                            <a:rPr lang="de-DE" sz="2800" b="0" i="1" smtClean="0">
                              <a:latin typeface="Cambria Math"/>
                            </a:rPr>
                            <m:t>"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/>
                            </a:rPr>
                            <m:t>𝑈𝑚𝑠𝑎𝑡𝑧</m:t>
                          </m:r>
                        </m:den>
                      </m:f>
                      <m:r>
                        <a:rPr lang="de-DE" sz="2800" b="0" i="1" smtClean="0">
                          <a:latin typeface="Cambria Math"/>
                        </a:rPr>
                        <m:t>[</m:t>
                      </m:r>
                      <m:r>
                        <a:rPr lang="de-DE" sz="2800" b="0" i="1" smtClean="0">
                          <a:latin typeface="Cambria Math"/>
                        </a:rPr>
                        <m:t>𝑖𝑛</m:t>
                      </m:r>
                      <m:r>
                        <a:rPr lang="de-DE" sz="2800" b="0" i="1" smtClean="0">
                          <a:latin typeface="Cambria Math"/>
                        </a:rPr>
                        <m:t> %]</m:t>
                      </m:r>
                    </m:oMath>
                  </m:oMathPara>
                </a14:m>
                <a:endParaRPr lang="de-DE" sz="2800" dirty="0"/>
              </a:p>
              <a:p>
                <a:endParaRPr lang="de-DE" dirty="0"/>
              </a:p>
              <a:p>
                <a:r>
                  <a:rPr lang="de-DE" dirty="0"/>
                  <a:t>„ordentlicher Gewinn“ = Gewinn aus Kerngeschäft (vgl. Leistungen in der Veranstaltung „internes Rechnungswesen“)</a:t>
                </a:r>
              </a:p>
              <a:p>
                <a:pPr lvl="1"/>
                <a:r>
                  <a:rPr lang="de-DE" dirty="0"/>
                  <a:t>Zinserträge und weitere „betriebsfremde“ Erträge aus Gewinn herausrechnen</a:t>
                </a:r>
              </a:p>
              <a:p>
                <a:r>
                  <a:rPr lang="de-DE" dirty="0"/>
                  <a:t>Andere Bezeichnung: Return on </a:t>
                </a:r>
                <a:r>
                  <a:rPr lang="de-DE" dirty="0" err="1"/>
                  <a:t>Sales</a:t>
                </a:r>
                <a:endParaRPr lang="de-DE" dirty="0"/>
              </a:p>
              <a:p>
                <a:r>
                  <a:rPr lang="de-DE" dirty="0"/>
                  <a:t>Zielwert: UR &gt; 5% </a:t>
                </a:r>
              </a:p>
              <a:p>
                <a:r>
                  <a:rPr lang="de-DE" dirty="0"/>
                  <a:t>EXTREM branchenabhängig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SS 2021 - O. Hardt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FF46CD-D379-499D-8D95-DDF0355166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277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61"/>
    </mc:Choice>
    <mc:Fallback>
      <p:transition spd="slow" advTm="76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2.1|11.6|8.4|3.3|2.2|2.3|1.9|2.1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3.8|26.4|17.5|45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6.1|16.5|33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2.6|26.5|14.1|1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7.7|40.9|12.8|14.9|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5|14.7|5.9|4.1|32.1|24.8|16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6.9|15.1|8.2|17.3|12.8|1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8|10.4|3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4.3|6.1|4.1|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6.8|0.7|1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9.4|8.3|11.6|3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6.3|16.4|15|7.5|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1.8|11.5|12.6|9.8|1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3.6|1|16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ke">
  <a:themeElements>
    <a:clrScheme name="Apotheke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ke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k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0</TotalTime>
  <Words>751</Words>
  <Application>Microsoft Office PowerPoint</Application>
  <PresentationFormat>Bildschirmpräsentation (4:3)</PresentationFormat>
  <Paragraphs>137</Paragraphs>
  <Slides>17</Slides>
  <Notes>0</Notes>
  <HiddenSlides>0</HiddenSlides>
  <MMClips>17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Book Antiqua</vt:lpstr>
      <vt:lpstr>Calibri</vt:lpstr>
      <vt:lpstr>Cambria Math</vt:lpstr>
      <vt:lpstr>Century Gothic</vt:lpstr>
      <vt:lpstr>Apotheke</vt:lpstr>
      <vt:lpstr>Jahresabschlussanalyse anhand von Kennzahlen</vt:lpstr>
      <vt:lpstr>Inhalt der Veranstaltung</vt:lpstr>
      <vt:lpstr>Bedeutung der JA-analyse</vt:lpstr>
      <vt:lpstr>Vergleiche von Unternehmen</vt:lpstr>
      <vt:lpstr>Kennzahlen</vt:lpstr>
      <vt:lpstr>GuV-kennziffern</vt:lpstr>
      <vt:lpstr>Rentabilität des Eigenkapitals</vt:lpstr>
      <vt:lpstr>Rentabilität des Gesamtkapitals</vt:lpstr>
      <vt:lpstr>Umsatzrentabilität</vt:lpstr>
      <vt:lpstr>Return on Investment (ROI)</vt:lpstr>
      <vt:lpstr>Kapitalstruktur - I</vt:lpstr>
      <vt:lpstr>Kapitalstruktur - II</vt:lpstr>
      <vt:lpstr>Kapitalstruktur - III</vt:lpstr>
      <vt:lpstr>Anlagendeckung</vt:lpstr>
      <vt:lpstr>Cash Flow</vt:lpstr>
      <vt:lpstr>Was tun mit Kennzahlen?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Bilanzanalyse</dc:title>
  <dc:creator>oliver</dc:creator>
  <cp:lastModifiedBy>Oliver Hardt</cp:lastModifiedBy>
  <cp:revision>29</cp:revision>
  <dcterms:created xsi:type="dcterms:W3CDTF">2015-04-14T11:14:13Z</dcterms:created>
  <dcterms:modified xsi:type="dcterms:W3CDTF">2021-06-13T14:30:12Z</dcterms:modified>
</cp:coreProperties>
</file>